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72" r:id="rId8"/>
    <p:sldId id="264" r:id="rId9"/>
    <p:sldId id="263" r:id="rId10"/>
    <p:sldId id="261" r:id="rId11"/>
    <p:sldId id="260" r:id="rId12"/>
    <p:sldId id="26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AD81B-EB87-4289-92C7-4872469F8A82}" v="63" dt="2023-01-24T14:09:56.7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HXXI4-IEns&amp;t=198s" TargetMode="External"/><Relationship Id="rId2" Type="http://schemas.openxmlformats.org/officeDocument/2006/relationships/hyperlink" Target="http://www.simplilearn.com/tutorials/deep-learning-tutorial/rnn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793362"/>
          </a:xfrm>
        </p:spPr>
        <p:txBody>
          <a:bodyPr>
            <a:normAutofit/>
          </a:bodyPr>
          <a:lstStyle/>
          <a:p>
            <a:r>
              <a:rPr lang="en-US" dirty="0"/>
              <a:t>Able Gurung </a:t>
            </a:r>
          </a:p>
          <a:p>
            <a:r>
              <a:rPr lang="en-US" dirty="0"/>
              <a:t>Himal Basnet	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Able Gurung</a:t>
            </a:r>
          </a:p>
          <a:p>
            <a:r>
              <a:rPr lang="en-US" dirty="0"/>
              <a:t>Himal Basnet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Working &amp; Drawbacks</a:t>
            </a:r>
          </a:p>
          <a:p>
            <a:r>
              <a:rPr lang="en-US" dirty="0"/>
              <a:t>Application</a:t>
            </a:r>
          </a:p>
          <a:p>
            <a:r>
              <a:rPr lang="en-US" dirty="0"/>
              <a:t>Future Development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86820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6089" y="1844279"/>
            <a:ext cx="5111750" cy="3959524"/>
          </a:xfrm>
        </p:spPr>
        <p:txBody>
          <a:bodyPr>
            <a:noAutofit/>
          </a:bodyPr>
          <a:lstStyle/>
          <a:p>
            <a:pPr marL="400050" indent="-400050" algn="just">
              <a:buFont typeface="+mj-lt"/>
              <a:buAutoNum type="romanUcPeriod"/>
            </a:pPr>
            <a:r>
              <a:rPr lang="en-US" dirty="0"/>
              <a:t>Recurrent Neural Networks (RNNs) are a type of neural network designed to process sequential data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dirty="0"/>
              <a:t>RNNs have a "memory" that allows them to maintain information from previous time steps.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dirty="0"/>
              <a:t>The basic structure of an RNN includes a recurrent hidden layer that performs computations at each time step and maintains the memory of the network.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dirty="0"/>
              <a:t>RNNs can be used for natural language processing, speech recognition, language translation, time series forecasting and more.</a:t>
            </a:r>
          </a:p>
          <a:p>
            <a:pPr marL="400050" indent="-400050" algn="just">
              <a:buFont typeface="+mj-lt"/>
              <a:buAutoNum type="romanUcPeriod"/>
            </a:pPr>
            <a:r>
              <a:rPr lang="en-US" dirty="0"/>
              <a:t>RNNs are capable of handling sequential data with varying lengths, unlike traditional feedforward neural networks.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422DF4AA-B7C4-2C6F-40F6-22FF8AEAC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55" y="4531654"/>
            <a:ext cx="5111750" cy="1204912"/>
          </a:xfrm>
        </p:spPr>
        <p:txBody>
          <a:bodyPr>
            <a:normAutofit fontScale="90000"/>
          </a:bodyPr>
          <a:lstStyle/>
          <a:p>
            <a:r>
              <a:rPr lang="en-US" dirty="0"/>
              <a:t>Architecture of </a:t>
            </a:r>
            <a:br>
              <a:rPr lang="en-US" dirty="0"/>
            </a:br>
            <a:r>
              <a:rPr lang="en-US" dirty="0"/>
              <a:t>Recurrent neural network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045CE-FA6D-EBCC-67F3-AAA1643B2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00368-6D4B-B44E-CD4E-C0B76F68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 dirty="0"/>
              <a:t>Recurrent Neural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6961D-D6BE-5E41-4C9F-E181B7E1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833" y="453790"/>
            <a:ext cx="5430555" cy="1862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7F5FA8-D26A-CE4D-C95C-4D9D8F7C38B6}"/>
              </a:ext>
            </a:extLst>
          </p:cNvPr>
          <p:cNvSpPr txBox="1"/>
          <p:nvPr/>
        </p:nvSpPr>
        <p:spPr>
          <a:xfrm>
            <a:off x="7285410" y="2294318"/>
            <a:ext cx="28333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Fig 1.: Simple Recurrent Neural Network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26A163-8FD6-2E6F-7DC1-8A353643A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97" y="2700068"/>
            <a:ext cx="3586863" cy="303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BB3265-061D-C6CA-56FA-020B26F6EF60}"/>
              </a:ext>
            </a:extLst>
          </p:cNvPr>
          <p:cNvSpPr txBox="1"/>
          <p:nvPr/>
        </p:nvSpPr>
        <p:spPr>
          <a:xfrm>
            <a:off x="6950550" y="5907958"/>
            <a:ext cx="35031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 1.1: Fully connected Recurrent Neural Network</a:t>
            </a:r>
            <a:endParaRPr lang="en-GB" sz="1200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BA24602-D034-0F99-4C7E-BF9D2432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207" y="6356349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399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RNN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 descr="Fully_connected_Recurrent_Neural_Network">
            <a:extLst>
              <a:ext uri="{FF2B5EF4-FFF2-40B4-BE49-F238E27FC236}">
                <a16:creationId xmlns:a16="http://schemas.microsoft.com/office/drawing/2014/main" id="{613E59D2-D244-7203-BCA1-671D638F4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640" y="2217740"/>
            <a:ext cx="7964720" cy="311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1CE9553-BC45-CB65-4378-EFEDD88F3E37}"/>
              </a:ext>
            </a:extLst>
          </p:cNvPr>
          <p:cNvSpPr txBox="1"/>
          <p:nvPr/>
        </p:nvSpPr>
        <p:spPr>
          <a:xfrm>
            <a:off x="4503348" y="5327922"/>
            <a:ext cx="31853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Fig 1.3: Working of Recurrent Neural Network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572999"/>
            <a:ext cx="8421688" cy="1325563"/>
          </a:xfrm>
        </p:spPr>
        <p:txBody>
          <a:bodyPr/>
          <a:lstStyle/>
          <a:p>
            <a:r>
              <a:rPr lang="en-US" dirty="0"/>
              <a:t>Drawback of RNN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929A6447-27F2-84BB-BAA2-8FA7F87FB940}"/>
              </a:ext>
            </a:extLst>
          </p:cNvPr>
          <p:cNvSpPr txBox="1"/>
          <p:nvPr/>
        </p:nvSpPr>
        <p:spPr>
          <a:xfrm>
            <a:off x="3254315" y="5367392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Fig 2 : Vanishing and Exploding Gradient Problem</a:t>
            </a:r>
          </a:p>
        </p:txBody>
      </p:sp>
      <p:pic>
        <p:nvPicPr>
          <p:cNvPr id="3076" name="Picture 4" descr="Vanishing and Exploding Gradient Problems | by Nithya Prasath Madhan |  Analytics Vidhya | Medium">
            <a:extLst>
              <a:ext uri="{FF2B5EF4-FFF2-40B4-BE49-F238E27FC236}">
                <a16:creationId xmlns:a16="http://schemas.microsoft.com/office/drawing/2014/main" id="{8DC3788A-9C31-158A-548A-02929398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2" y="1714500"/>
            <a:ext cx="46767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br>
              <a:rPr lang="en-US" dirty="0"/>
            </a:br>
            <a:r>
              <a:rPr lang="en-US" dirty="0"/>
              <a:t>Recurrent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1C395-6BC4-4F00-B40B-069DBBB7C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76936"/>
            <a:ext cx="2882475" cy="823912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GB" dirty="0"/>
              <a:t>Music Generation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E59236-37DD-4582-A2A0-3F9A13A3B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4" y="2776936"/>
            <a:ext cx="2896671" cy="823912"/>
          </a:xfrm>
        </p:spPr>
        <p:txBody>
          <a:bodyPr/>
          <a:lstStyle/>
          <a:p>
            <a:pPr algn="ctr"/>
            <a:r>
              <a:rPr lang="en-US" dirty="0"/>
              <a:t>Speech Recognition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939793-2181-4A3D-9C5A-CE676CC83EC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471325" y="2776936"/>
            <a:ext cx="2882475" cy="823912"/>
          </a:xfrm>
        </p:spPr>
        <p:txBody>
          <a:bodyPr/>
          <a:lstStyle/>
          <a:p>
            <a:pPr algn="ctr"/>
            <a:r>
              <a:rPr lang="en-US" dirty="0"/>
              <a:t>Video Analysis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AD343-7149-4E7C-BD28-3080F259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1F36A0E-3A1F-58E5-677D-B86C155B1917}"/>
              </a:ext>
            </a:extLst>
          </p:cNvPr>
          <p:cNvSpPr txBox="1">
            <a:spLocks/>
          </p:cNvSpPr>
          <p:nvPr/>
        </p:nvSpPr>
        <p:spPr>
          <a:xfrm>
            <a:off x="768562" y="3875089"/>
            <a:ext cx="2882475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Time Series forecasting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F96CCE1-E3F0-686B-BCB5-C853011D16F7}"/>
              </a:ext>
            </a:extLst>
          </p:cNvPr>
          <p:cNvSpPr txBox="1">
            <a:spLocks/>
          </p:cNvSpPr>
          <p:nvPr/>
        </p:nvSpPr>
        <p:spPr>
          <a:xfrm>
            <a:off x="4640566" y="3895611"/>
            <a:ext cx="289667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Natural Language Processing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EA801EB-7A40-BCBE-99ED-FE238FDC145C}"/>
              </a:ext>
            </a:extLst>
          </p:cNvPr>
          <p:cNvSpPr txBox="1">
            <a:spLocks/>
          </p:cNvSpPr>
          <p:nvPr/>
        </p:nvSpPr>
        <p:spPr>
          <a:xfrm>
            <a:off x="8526767" y="3895611"/>
            <a:ext cx="2896671" cy="823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Language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AD8B9-3719-4696-A80F-16A618C5D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Attention &amp; Memory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Allows the model to focus on specific parts of the input when making predictions. </a:t>
            </a:r>
          </a:p>
          <a:p>
            <a:r>
              <a:rPr lang="en-US" dirty="0"/>
              <a:t>This can be useful for tasks such as machine translation, where the model needs to be able to focus on different words in the input sentence depending on the context. 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DEC5F-B8EE-4BC1-843F-13135E6E7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Long Short-Term Memory (LSTM) &amp; GRU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65871-FA95-449A-B8BC-90486DE532E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handle input sequences of varying lengths and maintain long-term dependencies</a:t>
            </a:r>
          </a:p>
          <a:p>
            <a:r>
              <a:rPr lang="en-US" dirty="0"/>
              <a:t>​Use of gates to control the flow of Information</a:t>
            </a:r>
          </a:p>
          <a:p>
            <a:r>
              <a:rPr lang="en-US" dirty="0"/>
              <a:t>Use of memory cells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A46C4A-D036-4440-BB64-6754F4FF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5645" y="425928"/>
            <a:ext cx="5438945" cy="1207698"/>
          </a:xfrm>
        </p:spPr>
        <p:txBody>
          <a:bodyPr/>
          <a:lstStyle/>
          <a:p>
            <a:r>
              <a:rPr lang="en-US" dirty="0"/>
              <a:t>References &amp;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5D421C-29D4-3071-8C9A-9DE4302D1EE6}"/>
              </a:ext>
            </a:extLst>
          </p:cNvPr>
          <p:cNvSpPr txBox="1">
            <a:spLocks/>
          </p:cNvSpPr>
          <p:nvPr/>
        </p:nvSpPr>
        <p:spPr>
          <a:xfrm>
            <a:off x="11204448" y="6479104"/>
            <a:ext cx="98755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A49DFD55-3C28-40EF-9E31-A92D2E4017FF}" type="slidenum">
              <a:rPr lang="en-US" sz="900" smtClean="0">
                <a:solidFill>
                  <a:schemeClr val="bg1">
                    <a:lumMod val="65000"/>
                  </a:schemeClr>
                </a:solidFill>
              </a:rPr>
              <a:pPr algn="ctr"/>
              <a:t>9</a:t>
            </a:fld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DE67609-004F-F262-5C75-94657E5F83E4}"/>
              </a:ext>
            </a:extLst>
          </p:cNvPr>
          <p:cNvSpPr txBox="1">
            <a:spLocks/>
          </p:cNvSpPr>
          <p:nvPr/>
        </p:nvSpPr>
        <p:spPr>
          <a:xfrm>
            <a:off x="0" y="6483084"/>
            <a:ext cx="98515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1F29F-8B25-517A-4831-94CFDF4B2D64}"/>
              </a:ext>
            </a:extLst>
          </p:cNvPr>
          <p:cNvSpPr txBox="1"/>
          <p:nvPr/>
        </p:nvSpPr>
        <p:spPr>
          <a:xfrm>
            <a:off x="6627324" y="2053411"/>
            <a:ext cx="503558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Article &amp; Visuals: </a:t>
            </a:r>
          </a:p>
          <a:p>
            <a:r>
              <a:rPr lang="en-GB" sz="1200" dirty="0">
                <a:solidFill>
                  <a:schemeClr val="bg1"/>
                </a:solidFill>
                <a:hlinkClick r:id="rId2"/>
              </a:rPr>
              <a:t>www.simplilearn.com/tutorials/deep-learning-tutorial/rnn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Examples:</a:t>
            </a:r>
          </a:p>
          <a:p>
            <a:r>
              <a:rPr lang="en-GB" sz="1200" dirty="0">
                <a:solidFill>
                  <a:schemeClr val="bg1"/>
                </a:solidFill>
                <a:hlinkClick r:id="rId3"/>
              </a:rPr>
              <a:t>https://www.youtube.com/watch?v=LHXXI4-IEns&amp;t=198s</a:t>
            </a:r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400" dirty="0">
                <a:solidFill>
                  <a:schemeClr val="bg1"/>
                </a:solidFill>
              </a:rPr>
              <a:t>REVIEWED BY:</a:t>
            </a:r>
          </a:p>
          <a:p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dirty="0">
                <a:solidFill>
                  <a:schemeClr val="bg1"/>
                </a:solidFill>
              </a:rPr>
              <a:t>Diwang Mahat</a:t>
            </a:r>
          </a:p>
          <a:p>
            <a:r>
              <a:rPr lang="en-GB" sz="1200" dirty="0">
                <a:solidFill>
                  <a:schemeClr val="bg1"/>
                </a:solidFill>
              </a:rPr>
              <a:t>Kritita Shrestha</a:t>
            </a:r>
          </a:p>
          <a:p>
            <a:r>
              <a:rPr lang="en-GB" sz="1200" dirty="0">
                <a:solidFill>
                  <a:schemeClr val="bg1"/>
                </a:solidFill>
              </a:rPr>
              <a:t>Bibek Karki</a:t>
            </a:r>
          </a:p>
          <a:p>
            <a:r>
              <a:rPr lang="en-GB" sz="1200" dirty="0">
                <a:solidFill>
                  <a:schemeClr val="bg1"/>
                </a:solidFill>
              </a:rPr>
              <a:t>Rakesh Rai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B1604A60-3A03-531A-8A01-C7CD08B22807}"/>
              </a:ext>
            </a:extLst>
          </p:cNvPr>
          <p:cNvSpPr txBox="1">
            <a:spLocks/>
          </p:cNvSpPr>
          <p:nvPr/>
        </p:nvSpPr>
        <p:spPr>
          <a:xfrm>
            <a:off x="4038600" y="6479104"/>
            <a:ext cx="4114800" cy="2663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230e9df3-be65-4c73-a93b-d1236ebd677e"/>
    <ds:schemaRef ds:uri="http://purl.org/dc/dcmitype/"/>
    <ds:schemaRef ds:uri="http://schemas.microsoft.com/sharepoint/v3"/>
    <ds:schemaRef ds:uri="16c05727-aa75-4e4a-9b5f-8a80a1165891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4a6ea198-182d-4b15-a111-376d23097905}" enabled="0" method="" siteId="{4a6ea198-182d-4b15-a111-376d23097905}" removed="1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1734</TotalTime>
  <Words>360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Office Theme</vt:lpstr>
      <vt:lpstr>Recurrent Neural Network</vt:lpstr>
      <vt:lpstr>AGENDA</vt:lpstr>
      <vt:lpstr>INTRODUCTION</vt:lpstr>
      <vt:lpstr>Architecture of  Recurrent neural network</vt:lpstr>
      <vt:lpstr>Working of RNN</vt:lpstr>
      <vt:lpstr>Drawback of RNN</vt:lpstr>
      <vt:lpstr>Applications of  Recurrent Neural Network</vt:lpstr>
      <vt:lpstr>Future Development</vt:lpstr>
      <vt:lpstr>References &amp; Review</vt:lpstr>
      <vt:lpstr>THANK YOU</vt:lpstr>
    </vt:vector>
  </TitlesOfParts>
  <Company>BFBS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</dc:title>
  <dc:creator>Able Gurung</dc:creator>
  <cp:lastModifiedBy>Able Gurung</cp:lastModifiedBy>
  <cp:revision>2</cp:revision>
  <dcterms:created xsi:type="dcterms:W3CDTF">2023-01-11T10:05:11Z</dcterms:created>
  <dcterms:modified xsi:type="dcterms:W3CDTF">2023-03-01T15:27:37Z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